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Assistant" pitchFamily="2" charset="-79"/>
      <p:regular r:id="rId15"/>
      <p:bold r:id="rId16"/>
    </p:embeddedFont>
    <p:embeddedFont>
      <p:font typeface="Halant Medium" panose="020B0604020202020204" charset="0"/>
      <p:regular r:id="rId17"/>
    </p:embeddedFont>
    <p:embeddedFont>
      <p:font typeface="HK Grotesk Bold" panose="020B0604020202020204" charset="0"/>
      <p:regular r:id="rId18"/>
    </p:embeddedFont>
    <p:embeddedFont>
      <p:font typeface="HK Grotesk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E3EE5-CB51-169F-78B2-EB31052AE24D}" v="47" dt="2024-07-16T17:18:1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009.13681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arxiv.org/abs/2004.1453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document/9001427" TargetMode="External"/><Relationship Id="rId5" Type="http://schemas.openxmlformats.org/officeDocument/2006/relationships/hyperlink" Target="https://ieeexplore.ieee.org/document/8891333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87097"/>
            <a:ext cx="10724012" cy="5871203"/>
            <a:chOff x="0" y="0"/>
            <a:chExt cx="14298683" cy="7828271"/>
          </a:xfrm>
        </p:grpSpPr>
        <p:sp>
          <p:nvSpPr>
            <p:cNvPr id="3" name="TextBox 3"/>
            <p:cNvSpPr txBox="1"/>
            <p:nvPr/>
          </p:nvSpPr>
          <p:spPr>
            <a:xfrm>
              <a:off x="0" y="6778106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                       Nishi Gandhi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298683" cy="6091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Healthcare Consultation Chatbot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4986" y="-3282418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5"/>
                </a:lnTo>
                <a:lnTo>
                  <a:pt x="0" y="625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90257">
            <a:off x="7989172" y="8611142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48233">
            <a:off x="12976018" y="3273608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38225"/>
            <a:ext cx="9235582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Work​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8774547" cy="432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Enhancements:​</a:t>
            </a:r>
          </a:p>
          <a:p>
            <a:pPr marL="537614" lvl="1" indent="-268807" algn="l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- Incorporate voice interaction capabilities.​</a:t>
            </a:r>
          </a:p>
          <a:p>
            <a:pPr marL="537614" lvl="1" indent="-268807" algn="l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- Expand the dataset with more diverse medical literature.​</a:t>
            </a:r>
          </a:p>
          <a:p>
            <a:pPr marL="537614" lvl="1" indent="-268807" algn="l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- Integrate with electronic health record (EHR) systems.​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endParaRPr lang="en-US" sz="2490" spc="-24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Scalability:​</a:t>
            </a:r>
          </a:p>
          <a:p>
            <a:pPr marL="537614" lvl="1" indent="-268807" algn="l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- Discuss plans for scaling the application to handle more users.​</a:t>
            </a:r>
          </a:p>
          <a:p>
            <a:pPr marL="537614" lvl="1" indent="-268807" algn="l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- Explore cloud-based solutions for improved performance and reliability.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endParaRPr lang="en-US" sz="2490" spc="-24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AF1D6F09-87B1-C4EE-BF1C-21EB32D0F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8" t="-501" r="2919" b="171"/>
          <a:stretch/>
        </p:blipFill>
        <p:spPr>
          <a:xfrm>
            <a:off x="237227" y="569346"/>
            <a:ext cx="17801546" cy="9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4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4182744"/>
            <a:ext cx="10909700" cy="1921513"/>
            <a:chOff x="0" y="0"/>
            <a:chExt cx="14546267" cy="2562017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97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Thank You!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1806668"/>
              <a:ext cx="11291623" cy="75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64405" y="3815548"/>
            <a:ext cx="5251567" cy="105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7"/>
              </a:lnSpc>
            </a:pPr>
            <a:r>
              <a:rPr lang="en-US" sz="6997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26489" y="2564567"/>
            <a:ext cx="7862297" cy="510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917" lvl="1" indent="-314458" algn="l">
              <a:lnSpc>
                <a:spcPts val="4078"/>
              </a:lnSpc>
              <a:buFont typeface="Arial"/>
              <a:buChar char="•"/>
            </a:pPr>
            <a:r>
              <a:rPr lang="en-US" sz="2913" u="sng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  <a:hlinkClick r:id="rId5" tooltip="https://ieeexplore.ieee.org/document/8891333"/>
              </a:rPr>
              <a:t>MedBot: Medical Consultation Chatbot</a:t>
            </a:r>
            <a:r>
              <a:rPr lang="en-US" sz="2913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by Liu et al. ​</a:t>
            </a:r>
          </a:p>
          <a:p>
            <a:pPr marL="628917" lvl="1" indent="-314458" algn="l">
              <a:lnSpc>
                <a:spcPts val="4078"/>
              </a:lnSpc>
              <a:buFont typeface="Arial"/>
              <a:buChar char="•"/>
            </a:pPr>
            <a:r>
              <a:rPr lang="en-US" sz="2913" u="sng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  <a:hlinkClick r:id="rId6" tooltip="https://ieeexplore.ieee.org/document/9001427"/>
              </a:rPr>
              <a:t>A Novel Approach for Medical Assistance Using Trained Chatbot</a:t>
            </a:r>
            <a:r>
              <a:rPr lang="en-US" sz="2913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by Patel et al. ​</a:t>
            </a:r>
          </a:p>
          <a:p>
            <a:pPr marL="628917" lvl="1" indent="-314458" algn="l">
              <a:lnSpc>
                <a:spcPts val="4078"/>
              </a:lnSpc>
              <a:buFont typeface="Arial"/>
              <a:buChar char="•"/>
            </a:pPr>
            <a:r>
              <a:rPr lang="en-US" sz="2913" u="sng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  <a:hlinkClick r:id="rId7" tooltip="https://arxiv.org/abs/2004.14535"/>
              </a:rPr>
              <a:t>Combining Retrieval and Generative Models for Dialogue: A Tale of Two Task-Oriented Chatbots</a:t>
            </a:r>
            <a:r>
              <a:rPr lang="en-US" sz="2913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by Shikib Mehri et al. ​</a:t>
            </a:r>
          </a:p>
          <a:p>
            <a:pPr marL="628917" lvl="1" indent="-314458" algn="l">
              <a:lnSpc>
                <a:spcPts val="4078"/>
              </a:lnSpc>
              <a:buFont typeface="Arial"/>
              <a:buChar char="•"/>
            </a:pPr>
            <a:r>
              <a:rPr lang="en-US" sz="2913" u="sng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  <a:hlinkClick r:id="rId8" tooltip="https://arxiv.org/abs/2009.13681"/>
              </a:rPr>
              <a:t>Question Answering Using Web Data: Beyond the Short Answer</a:t>
            </a:r>
            <a:r>
              <a:rPr lang="en-US" sz="2913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by Xiang Ren et al. </a:t>
            </a:r>
          </a:p>
          <a:p>
            <a:pPr algn="l">
              <a:lnSpc>
                <a:spcPts val="4078"/>
              </a:lnSpc>
              <a:spcBef>
                <a:spcPct val="0"/>
              </a:spcBef>
            </a:pPr>
            <a:r>
              <a:rPr lang="en-US" sz="2913" spc="-2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0062"/>
            <a:ext cx="7726964" cy="10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Introduction​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57600" y="3706637"/>
            <a:ext cx="4614133" cy="5109236"/>
            <a:chOff x="0" y="0"/>
            <a:chExt cx="6152177" cy="6812314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6152177" cy="1853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Overview</a:t>
              </a:r>
            </a:p>
            <a:p>
              <a:pPr algn="l">
                <a:lnSpc>
                  <a:spcPts val="5582"/>
                </a:lnSpc>
              </a:pPr>
              <a:endParaRPr lang="en-US" sz="4294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1228"/>
              <a:ext cx="6152177" cy="4601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7849" lvl="1" indent="-238924" algn="l">
                <a:lnSpc>
                  <a:spcPts val="30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The Healthcare Consultation Chatbot aims to assist users with healthcare-related inquiries by leveraging advanced AI techniques.​</a:t>
              </a:r>
            </a:p>
            <a:p>
              <a:pPr marL="477849" lvl="1" indent="-238924" algn="l">
                <a:lnSpc>
                  <a:spcPts val="30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It integrates medical articles, research papers, and guidelines to provide accurate and timely responses.</a:t>
              </a:r>
            </a:p>
            <a:p>
              <a:pPr algn="l">
                <a:lnSpc>
                  <a:spcPts val="3098"/>
                </a:lnSpc>
                <a:spcBef>
                  <a:spcPct val="0"/>
                </a:spcBef>
              </a:pPr>
              <a:endParaRPr lang="en-US" sz="2213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19792" y="3706637"/>
            <a:ext cx="8287242" cy="4760380"/>
            <a:chOff x="0" y="0"/>
            <a:chExt cx="11049656" cy="63471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11049656" cy="2030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28"/>
                </a:lnSpc>
              </a:pPr>
              <a:r>
                <a:rPr lang="en-US" sz="4714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Objectives</a:t>
              </a:r>
            </a:p>
            <a:p>
              <a:pPr marL="0" lvl="0" indent="0" algn="l">
                <a:lnSpc>
                  <a:spcPts val="6128"/>
                </a:lnSpc>
                <a:spcBef>
                  <a:spcPct val="0"/>
                </a:spcBef>
              </a:pPr>
              <a:endParaRPr lang="en-US" sz="4714">
                <a:solidFill>
                  <a:srgbClr val="731F7D"/>
                </a:solidFill>
                <a:latin typeface="Halant Medium"/>
                <a:ea typeface="Halant Medium"/>
                <a:cs typeface="Halant Medium"/>
                <a:sym typeface="Halant Medi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12188"/>
              <a:ext cx="11049656" cy="393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Deploy a fully functional chatbot application.​</a:t>
              </a:r>
            </a:p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Explore and implement agent-based flows using LangChain.​</a:t>
              </a:r>
            </a:p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Ensure security against adversarial attacks.​</a:t>
              </a:r>
            </a:p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Fine-tune a pre-trained model on a small dataset.​</a:t>
              </a:r>
            </a:p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Build a simple GPT model from scratch.​</a:t>
              </a:r>
            </a:p>
            <a:p>
              <a:pPr marL="524588" lvl="1" indent="-262294" algn="l">
                <a:lnSpc>
                  <a:spcPts val="3401"/>
                </a:lnSpc>
                <a:buFont typeface="Arial"/>
                <a:buChar char="•"/>
              </a:pPr>
              <a:r>
                <a:rPr lang="en-US" sz="2429" spc="-24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- Implement advanced RAG methodologies.</a:t>
              </a:r>
            </a:p>
            <a:p>
              <a:pPr algn="l">
                <a:lnSpc>
                  <a:spcPts val="3401"/>
                </a:lnSpc>
                <a:spcBef>
                  <a:spcPct val="0"/>
                </a:spcBef>
              </a:pPr>
              <a:endParaRPr lang="en-US" sz="2429" spc="-2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3878" y="3619506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58640" y="1145211"/>
            <a:ext cx="5820376" cy="811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6"/>
              </a:lnSpc>
              <a:spcBef>
                <a:spcPct val="0"/>
              </a:spcBef>
            </a:pPr>
            <a:r>
              <a:rPr lang="en-US" sz="3083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The chatbot utilizes Retrieval-Augmented Generation (RAG) to fetch and provide relevant medical information.​</a:t>
            </a:r>
          </a:p>
          <a:p>
            <a:pPr algn="l">
              <a:lnSpc>
                <a:spcPts val="4316"/>
              </a:lnSpc>
              <a:spcBef>
                <a:spcPct val="0"/>
              </a:spcBef>
            </a:pPr>
            <a:r>
              <a:rPr lang="en-US" sz="3083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 Case:</a:t>
            </a:r>
          </a:p>
          <a:p>
            <a:pPr marL="665653" lvl="1" indent="-332827" algn="l">
              <a:lnSpc>
                <a:spcPts val="4316"/>
              </a:lnSpc>
              <a:spcBef>
                <a:spcPct val="0"/>
              </a:spcBef>
              <a:buFont typeface="Arial"/>
              <a:buChar char="•"/>
            </a:pPr>
            <a:r>
              <a:rPr lang="en-US" sz="3083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Telemedicine Platforms: Enhance virtual consultations with instant access to medical literature.​</a:t>
            </a:r>
          </a:p>
          <a:p>
            <a:pPr marL="665653" lvl="1" indent="-332827" algn="l">
              <a:lnSpc>
                <a:spcPts val="4316"/>
              </a:lnSpc>
              <a:spcBef>
                <a:spcPct val="0"/>
              </a:spcBef>
              <a:buFont typeface="Arial"/>
              <a:buChar char="•"/>
            </a:pPr>
            <a:r>
              <a:rPr lang="en-US" sz="3083" spc="-3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- Health Insurance Companies: Provide policyholders with accurate healthcare information and support.​</a:t>
            </a:r>
          </a:p>
          <a:p>
            <a:pPr algn="l">
              <a:lnSpc>
                <a:spcPts val="4316"/>
              </a:lnSpc>
              <a:spcBef>
                <a:spcPct val="0"/>
              </a:spcBef>
            </a:pPr>
            <a:endParaRPr lang="en-US" sz="3083" spc="-3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4316"/>
              </a:lnSpc>
              <a:spcBef>
                <a:spcPct val="0"/>
              </a:spcBef>
            </a:pPr>
            <a:endParaRPr lang="en-US" sz="3083" spc="-3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22026" y="3982064"/>
            <a:ext cx="5074274" cy="318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</a:t>
            </a:r>
          </a:p>
          <a:p>
            <a:pPr algn="ctr">
              <a:lnSpc>
                <a:spcPts val="8115"/>
              </a:lnSpc>
              <a:spcBef>
                <a:spcPct val="0"/>
              </a:spcBef>
            </a:pPr>
            <a:endParaRPr lang="en-US" sz="6877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ctr">
              <a:lnSpc>
                <a:spcPts val="8115"/>
              </a:lnSpc>
              <a:spcBef>
                <a:spcPct val="0"/>
              </a:spcBef>
            </a:pPr>
            <a:endParaRPr lang="en-US" sz="6877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Application Deployment​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00935" y="4320034"/>
            <a:ext cx="4092181" cy="3348503"/>
            <a:chOff x="0" y="0"/>
            <a:chExt cx="5456241" cy="44646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5456241" cy="932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4431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Frontend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13605"/>
              <a:ext cx="5456241" cy="315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7"/>
                </a:lnSpc>
              </a:pPr>
              <a:r>
                <a:rPr lang="en-US" sz="228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User-friendly interface designed for easy interaction.​</a:t>
              </a:r>
            </a:p>
            <a:p>
              <a:pPr algn="ctr">
                <a:lnSpc>
                  <a:spcPts val="3197"/>
                </a:lnSpc>
              </a:pPr>
              <a:r>
                <a:rPr lang="en-US" sz="228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Features include text input for inquiries, response display, and conversation history.</a:t>
              </a:r>
            </a:p>
            <a:p>
              <a:pPr algn="ctr">
                <a:lnSpc>
                  <a:spcPts val="3197"/>
                </a:lnSpc>
                <a:spcBef>
                  <a:spcPct val="0"/>
                </a:spcBef>
              </a:pPr>
              <a:endParaRPr lang="en-US" sz="2283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09046" y="4241695"/>
            <a:ext cx="4283657" cy="3505181"/>
            <a:chOff x="0" y="0"/>
            <a:chExt cx="5711542" cy="4673575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711542" cy="983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29"/>
                </a:lnSpc>
                <a:spcBef>
                  <a:spcPct val="0"/>
                </a:spcBef>
              </a:pPr>
              <a:r>
                <a:rPr lang="en-US" sz="4638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Backend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7327"/>
              <a:ext cx="5711542" cy="3306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6"/>
                </a:lnSpc>
                <a:spcBef>
                  <a:spcPct val="0"/>
                </a:spcBef>
              </a:pPr>
              <a:r>
                <a:rPr lang="en-US" sz="2390" spc="-23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APIs for handling user queries, fetching data, and generating responses.​ </a:t>
              </a:r>
            </a:p>
            <a:p>
              <a:pPr algn="ctr">
                <a:lnSpc>
                  <a:spcPts val="3346"/>
                </a:lnSpc>
                <a:spcBef>
                  <a:spcPct val="0"/>
                </a:spcBef>
              </a:pPr>
              <a:r>
                <a:rPr lang="en-US" sz="2390" spc="-23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Integration with medical databases and repositories.​</a:t>
              </a:r>
            </a:p>
            <a:p>
              <a:pPr algn="ctr">
                <a:lnSpc>
                  <a:spcPts val="3346"/>
                </a:lnSpc>
                <a:spcBef>
                  <a:spcPct val="0"/>
                </a:spcBef>
              </a:pPr>
              <a:endParaRPr lang="en-US" sz="2390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08633" y="4320034"/>
            <a:ext cx="4073386" cy="2936167"/>
            <a:chOff x="0" y="0"/>
            <a:chExt cx="5431181" cy="39148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5431181" cy="92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33"/>
                </a:lnSpc>
                <a:spcBef>
                  <a:spcPct val="0"/>
                </a:spcBef>
              </a:pPr>
              <a:r>
                <a:rPr lang="en-US" sz="4410">
                  <a:solidFill>
                    <a:srgbClr val="731F7D"/>
                  </a:solidFill>
                  <a:latin typeface="Halant Medium"/>
                  <a:ea typeface="Halant Medium"/>
                  <a:cs typeface="Halant Medium"/>
                  <a:sym typeface="Halant Medium"/>
                </a:rPr>
                <a:t>Database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07397"/>
              <a:ext cx="5431181" cy="2607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2"/>
                </a:lnSpc>
              </a:pPr>
              <a:r>
                <a:rPr lang="en-US" sz="227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Stores conversation history to enable context-aware responses.​</a:t>
              </a:r>
            </a:p>
            <a:p>
              <a:pPr algn="ctr">
                <a:lnSpc>
                  <a:spcPts val="3182"/>
                </a:lnSpc>
              </a:pPr>
              <a:r>
                <a:rPr lang="en-US" sz="2273" spc="-22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Supports user data management and analytics.​</a:t>
              </a:r>
            </a:p>
            <a:p>
              <a:pPr algn="ctr">
                <a:lnSpc>
                  <a:spcPts val="3182"/>
                </a:lnSpc>
                <a:spcBef>
                  <a:spcPct val="0"/>
                </a:spcBef>
              </a:pPr>
              <a:endParaRPr lang="en-US" sz="2273" spc="-2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82785" y="5762092"/>
            <a:ext cx="8934485" cy="3303551"/>
            <a:chOff x="0" y="0"/>
            <a:chExt cx="11912647" cy="4404734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1912647" cy="316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LangGraph and Agent-Based Flows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51080"/>
              <a:ext cx="7538418" cy="453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69" b="-30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LangChain Tools</a:t>
            </a:r>
          </a:p>
          <a:p>
            <a:pPr algn="l">
              <a:lnSpc>
                <a:spcPts val="8345"/>
              </a:lnSpc>
            </a:pPr>
            <a:endParaRPr lang="en-US" sz="7072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25017" y="4753184"/>
            <a:ext cx="8104517" cy="2588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endParaRPr/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Utilize web scraping agents to collect and update medical information.​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 code execution agents for processing and analyzing data.​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3672"/>
            <a:ext cx="8115300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Agent-Based Flows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4615" y="6589354"/>
            <a:ext cx="6019800" cy="213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585" lvl="1" indent="-220292" algn="l">
              <a:lnSpc>
                <a:spcPts val="2856"/>
              </a:lnSpc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Develop rule-based graphs to manage different types of user queries.​</a:t>
            </a:r>
          </a:p>
          <a:p>
            <a:pPr marL="440585" lvl="1" indent="-220292" algn="l">
              <a:lnSpc>
                <a:spcPts val="2856"/>
              </a:lnSpc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Ensure comprehensive coverage of medical topics and use cases.​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040" spc="-2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r="-4421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21364" y="3867571"/>
            <a:ext cx="53076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962497"/>
            <a:ext cx="7027133" cy="99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6"/>
              </a:lnSpc>
              <a:spcBef>
                <a:spcPct val="0"/>
              </a:spcBef>
            </a:pPr>
            <a:r>
              <a:rPr lang="en-US" sz="2882" spc="-2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https://www.kaggle.com/datasets/jpmiller/layoutlm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4425" t="8900" r="9058" b="27123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8" y="1038225"/>
            <a:ext cx="7513117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Challenges and Solutions​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504392" y="4506572"/>
            <a:ext cx="4304892" cy="4546311"/>
            <a:chOff x="0" y="0"/>
            <a:chExt cx="5739856" cy="6061749"/>
          </a:xfrm>
        </p:grpSpPr>
        <p:sp>
          <p:nvSpPr>
            <p:cNvPr id="7" name="TextBox 7"/>
            <p:cNvSpPr txBox="1"/>
            <p:nvPr/>
          </p:nvSpPr>
          <p:spPr>
            <a:xfrm>
              <a:off x="0" y="2151786"/>
              <a:ext cx="5739856" cy="3909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7"/>
                </a:lnSpc>
                <a:spcBef>
                  <a:spcPct val="0"/>
                </a:spcBef>
              </a:pPr>
              <a:r>
                <a:rPr lang="en-US" sz="2405" spc="-24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Ensuring data privacy and security.​</a:t>
              </a:r>
            </a:p>
            <a:p>
              <a:pPr algn="l">
                <a:lnSpc>
                  <a:spcPts val="3367"/>
                </a:lnSpc>
                <a:spcBef>
                  <a:spcPct val="0"/>
                </a:spcBef>
              </a:pPr>
              <a:r>
                <a:rPr lang="en-US" sz="2405" spc="-24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Handling complex medical queries accurately.​</a:t>
              </a:r>
            </a:p>
            <a:p>
              <a:pPr algn="l">
                <a:lnSpc>
                  <a:spcPts val="3367"/>
                </a:lnSpc>
                <a:spcBef>
                  <a:spcPct val="0"/>
                </a:spcBef>
              </a:pPr>
              <a:r>
                <a:rPr lang="en-US" sz="2405" spc="-24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Maintaining up-to-date medical information.​</a:t>
              </a:r>
            </a:p>
            <a:p>
              <a:pPr algn="l">
                <a:lnSpc>
                  <a:spcPts val="3367"/>
                </a:lnSpc>
                <a:spcBef>
                  <a:spcPct val="0"/>
                </a:spcBef>
              </a:pPr>
              <a:endParaRPr lang="en-US" sz="2405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5739856" cy="1372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33"/>
                </a:lnSpc>
                <a:spcBef>
                  <a:spcPct val="0"/>
                </a:spcBef>
              </a:pPr>
              <a:r>
                <a:rPr lang="en-US" sz="6892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Challenges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06056" y="4506572"/>
            <a:ext cx="4053244" cy="4347643"/>
            <a:chOff x="0" y="0"/>
            <a:chExt cx="5404325" cy="57968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055674"/>
              <a:ext cx="5404325" cy="374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Implement robust security measures and data encryption.​</a:t>
              </a: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Fine-tune the model with diverse medical datasets.​</a:t>
              </a: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-23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Use automated web scraping and data validation techniques.</a:t>
              </a: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endParaRPr lang="en-US" sz="2300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5404325" cy="131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778"/>
                </a:lnSpc>
                <a:spcBef>
                  <a:spcPct val="0"/>
                </a:spcBef>
              </a:pPr>
              <a:r>
                <a:rPr lang="en-US" sz="659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Solutions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Technology Keynote Presentation</dc:title>
  <cp:revision>18</cp:revision>
  <dcterms:created xsi:type="dcterms:W3CDTF">2006-08-16T00:00:00Z</dcterms:created>
  <dcterms:modified xsi:type="dcterms:W3CDTF">2024-07-16T17:20:46Z</dcterms:modified>
  <dc:identifier>DAGLIM7Yv34</dc:identifier>
</cp:coreProperties>
</file>